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7"/>
  </p:notesMasterIdLst>
  <p:sldIdLst>
    <p:sldId id="258" r:id="rId2"/>
    <p:sldId id="262" r:id="rId3"/>
    <p:sldId id="272" r:id="rId4"/>
    <p:sldId id="267" r:id="rId5"/>
    <p:sldId id="26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24" autoAdjust="0"/>
  </p:normalViewPr>
  <p:slideViewPr>
    <p:cSldViewPr>
      <p:cViewPr>
        <p:scale>
          <a:sx n="73" d="100"/>
          <a:sy n="73" d="100"/>
        </p:scale>
        <p:origin x="-1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19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B8009-27CD-49C9-908A-6588523264E5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2A591-7298-49F1-B132-74E3B4366C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58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2A591-7298-49F1-B132-74E3B4366C6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2A591-7298-49F1-B132-74E3B4366C6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7F6F4A09-A8B0-4B58-8D77-1AE88D732399}" type="datetime8">
              <a:rPr lang="fr-FR" altLang="en-US" smtClean="0"/>
              <a:pPr/>
              <a:t>05/10/2021 09:17</a:t>
            </a:fld>
            <a:endParaRPr lang="en-US" altLang="en-US" smtClean="0"/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A92F67E0-80C2-47C9-AECE-0B9934455D8E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7193-FCE2-4479-BFFF-5FE0A56C1A6B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685800" y="-1524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baseline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baseline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baseline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800" b="1" baseline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2019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ACA1-B368-4BA8-90EB-FC66CBD50688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9986-4A69-47A4-89D2-9FB68BE97A59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152400" y="30163"/>
            <a:ext cx="8686800" cy="15700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Thứ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tư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ngày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09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tháng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10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năm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2019</a:t>
            </a:r>
          </a:p>
          <a:p>
            <a:pPr algn="ctr">
              <a:defRPr/>
            </a:pPr>
            <a:r>
              <a:rPr lang="en-US" sz="3200" b="1" dirty="0" err="1" smtClean="0">
                <a:solidFill>
                  <a:srgbClr val="16165D"/>
                </a:solidFill>
                <a:latin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16165D"/>
                </a:solidFill>
                <a:latin typeface="Times New Roman" pitchFamily="18" charset="0"/>
              </a:rPr>
              <a:t> 5: SỬ DỤNG THIẾT BỊ LƯU TRỮ NGOÀI</a:t>
            </a:r>
            <a:endParaRPr lang="en-US" sz="3200" b="1" dirty="0" smtClean="0">
              <a:solidFill>
                <a:srgbClr val="16165D"/>
              </a:solidFill>
            </a:endParaRPr>
          </a:p>
          <a:p>
            <a:pPr>
              <a:defRPr/>
            </a:pPr>
            <a:endParaRPr lang="en-US" sz="32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A9802-C7D8-422D-A928-7B41901280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513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1E50-8030-4028-8028-AEF50EE3CAEF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4ACA0-24B5-4275-9335-D188AC7D4A25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7434-ED64-43DF-8ECB-73149D252F9E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9F15-DFE8-4AA4-81CC-F16DEF209DEA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64D6-FB48-40D4-9FE3-9C8FC5EE5745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56179-1089-4CB8-9792-76890A6D475F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7A16-F63E-4118-B435-9E6C30DB2647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F06A6-6E1D-44EA-AC87-AF54781D9D25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ADFE5-7D16-4322-AC62-B13326B17906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46" y="533400"/>
            <a:ext cx="9144000" cy="22098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</a:t>
            </a:r>
            <a:r>
              <a:rPr lang="en-US" sz="4600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 THAO TÁC VỚI TỆP</a:t>
            </a:r>
            <a:endParaRPr lang="en-US" b="1" spc="50" dirty="0">
              <a:ln w="1143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48200"/>
            <a:ext cx="2049228" cy="1905001"/>
          </a:xfrm>
          <a:prstGeom prst="rect">
            <a:avLst/>
          </a:prstGeom>
          <a:noFill/>
        </p:spPr>
      </p:pic>
      <p:pic>
        <p:nvPicPr>
          <p:cNvPr id="2061" name="Picture 13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01159" y="1"/>
            <a:ext cx="1442839" cy="1219199"/>
          </a:xfrm>
          <a:prstGeom prst="rect">
            <a:avLst/>
          </a:prstGeom>
          <a:noFill/>
        </p:spPr>
      </p:pic>
      <p:pic>
        <p:nvPicPr>
          <p:cNvPr id="8" name="Picture 7" descr="Capturrrr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0" y="3048000"/>
            <a:ext cx="1445172" cy="1676400"/>
          </a:xfrm>
          <a:prstGeom prst="rect">
            <a:avLst/>
          </a:prstGeom>
        </p:spPr>
      </p:pic>
      <p:pic>
        <p:nvPicPr>
          <p:cNvPr id="10" name="Picture 9" descr="Capturff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81400" y="3048000"/>
            <a:ext cx="1524000" cy="1677799"/>
          </a:xfrm>
          <a:prstGeom prst="rect">
            <a:avLst/>
          </a:prstGeom>
        </p:spPr>
      </p:pic>
      <p:pic>
        <p:nvPicPr>
          <p:cNvPr id="11" name="Picture 10" descr="Capture1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91200" y="3048000"/>
            <a:ext cx="1592580" cy="1676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46586" y="1"/>
            <a:ext cx="5454573" cy="380999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3" descr="b3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20000" y="4953000"/>
            <a:ext cx="1608138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304800" y="1524000"/>
            <a:ext cx="311150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latin typeface="+mj-lt"/>
                <a:cs typeface="Arial" charset="0"/>
              </a:rPr>
              <a:t> 2. </a:t>
            </a:r>
            <a:r>
              <a:rPr lang="en-US" sz="2800" b="1" dirty="0" err="1">
                <a:latin typeface="+mj-lt"/>
                <a:cs typeface="Arial" charset="0"/>
              </a:rPr>
              <a:t>Thiết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bị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lưu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trữ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endParaRPr lang="en-US" sz="2800" dirty="0">
              <a:latin typeface="+mj-lt"/>
              <a:cs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" y="1066800"/>
            <a:ext cx="6705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00099"/>
                </a:solidFill>
                <a:latin typeface="+mj-lt"/>
                <a:cs typeface="Arial" charset="0"/>
              </a:rPr>
              <a:t>A. HOẠT ĐỘNG CƠ BẢN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09600" y="2133600"/>
            <a:ext cx="3521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2400" b="1">
                <a:latin typeface="time new roman"/>
              </a:rPr>
              <a:t>USB có chức năng gì?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09600" y="2667000"/>
            <a:ext cx="8077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2400" b="1">
                <a:latin typeface="time new roman"/>
              </a:rPr>
              <a:t>USB dùng để lưu trữ các sản phẩm khi làm việc với máy tính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109788" y="3429000"/>
            <a:ext cx="5815012" cy="4619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 err="1">
                <a:latin typeface="time new roman"/>
                <a:cs typeface="Arial" charset="0"/>
              </a:rPr>
              <a:t>Chú</a:t>
            </a:r>
            <a:r>
              <a:rPr lang="en-US" sz="2400" b="1" dirty="0">
                <a:latin typeface="time new roman"/>
                <a:cs typeface="Arial" charset="0"/>
              </a:rPr>
              <a:t> ý: USB </a:t>
            </a:r>
            <a:r>
              <a:rPr lang="en-US" sz="2400" b="1" dirty="0" err="1">
                <a:latin typeface="time new roman"/>
                <a:cs typeface="Arial" charset="0"/>
              </a:rPr>
              <a:t>rất</a:t>
            </a:r>
            <a:r>
              <a:rPr lang="en-US" sz="2400" b="1" dirty="0">
                <a:latin typeface="time new roman"/>
                <a:cs typeface="Arial" charset="0"/>
              </a:rPr>
              <a:t> </a:t>
            </a:r>
            <a:r>
              <a:rPr lang="en-US" sz="2400" b="1" dirty="0" err="1">
                <a:latin typeface="time new roman"/>
                <a:cs typeface="Arial" charset="0"/>
              </a:rPr>
              <a:t>tiện</a:t>
            </a:r>
            <a:r>
              <a:rPr lang="en-US" sz="2400" b="1" dirty="0">
                <a:latin typeface="time new roman"/>
                <a:cs typeface="Arial" charset="0"/>
              </a:rPr>
              <a:t> </a:t>
            </a:r>
            <a:r>
              <a:rPr lang="en-US" sz="2400" b="1" dirty="0" err="1">
                <a:latin typeface="time new roman"/>
                <a:cs typeface="Arial" charset="0"/>
              </a:rPr>
              <a:t>khi</a:t>
            </a:r>
            <a:r>
              <a:rPr lang="en-US" sz="2400" b="1" dirty="0">
                <a:latin typeface="time new roman"/>
                <a:cs typeface="Arial" charset="0"/>
              </a:rPr>
              <a:t> </a:t>
            </a:r>
            <a:r>
              <a:rPr lang="en-US" sz="2400" b="1" dirty="0" err="1">
                <a:latin typeface="time new roman"/>
                <a:cs typeface="Arial" charset="0"/>
              </a:rPr>
              <a:t>sử</a:t>
            </a:r>
            <a:r>
              <a:rPr lang="en-US" sz="2400" b="1" dirty="0">
                <a:latin typeface="time new roman"/>
                <a:cs typeface="Arial" charset="0"/>
              </a:rPr>
              <a:t> </a:t>
            </a:r>
            <a:r>
              <a:rPr lang="en-US" sz="2400" b="1" dirty="0" err="1">
                <a:latin typeface="time new roman"/>
                <a:cs typeface="Arial" charset="0"/>
              </a:rPr>
              <a:t>dụng</a:t>
            </a:r>
            <a:endParaRPr lang="en-US" sz="2400" b="1" dirty="0">
              <a:latin typeface="time new roman"/>
              <a:cs typeface="Arial" charset="0"/>
            </a:endParaRPr>
          </a:p>
        </p:txBody>
      </p:sp>
      <p:pic>
        <p:nvPicPr>
          <p:cNvPr id="2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181600"/>
            <a:ext cx="1749425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181600"/>
            <a:ext cx="1749425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181600"/>
            <a:ext cx="1749425" cy="11636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81000" y="3962400"/>
            <a:ext cx="81041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2400" b="1">
                <a:latin typeface="time new roman"/>
              </a:rPr>
              <a:t>a, Mở cửa sổ Computer, gắn USB vào máy tính theo sự hướng dẫn của thầy cô/giáo, quan sát sự thay đổi trong cửa sổ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47800" y="190500"/>
            <a:ext cx="6172200" cy="380999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0790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 animBg="1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304800" y="2133600"/>
            <a:ext cx="838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2400" b="1">
                <a:latin typeface="time new roman"/>
              </a:rPr>
              <a:t>b, Nháy đúp chuột và biểu tượng USB, quan sát và trả lời các câu hỏi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4800" y="1524000"/>
            <a:ext cx="311150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latin typeface="+mj-lt"/>
                <a:cs typeface="Arial" charset="0"/>
              </a:rPr>
              <a:t> 2. </a:t>
            </a:r>
            <a:r>
              <a:rPr lang="en-US" sz="2800" b="1" dirty="0" err="1">
                <a:latin typeface="+mj-lt"/>
                <a:cs typeface="Arial" charset="0"/>
              </a:rPr>
              <a:t>Thiết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bị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lưu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trữ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endParaRPr lang="en-US" sz="2800" dirty="0">
              <a:latin typeface="+mj-lt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1066800"/>
            <a:ext cx="6705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00099"/>
                </a:solidFill>
                <a:latin typeface="+mj-lt"/>
                <a:cs typeface="Arial" charset="0"/>
              </a:rPr>
              <a:t>A. HOẠT ĐỘNG CƠ BẢN</a:t>
            </a:r>
          </a:p>
        </p:txBody>
      </p:sp>
      <p:pic>
        <p:nvPicPr>
          <p:cNvPr id="13317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1800"/>
            <a:ext cx="9144000" cy="503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810000" y="4719638"/>
            <a:ext cx="3941763" cy="4619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 err="1">
                <a:latin typeface="time new roman"/>
                <a:cs typeface="Arial" charset="0"/>
              </a:rPr>
              <a:t>Cửa</a:t>
            </a:r>
            <a:r>
              <a:rPr lang="en-US" sz="2400" b="1" dirty="0">
                <a:latin typeface="time new roman"/>
                <a:cs typeface="Arial" charset="0"/>
              </a:rPr>
              <a:t> </a:t>
            </a:r>
            <a:r>
              <a:rPr lang="en-US" sz="2400" b="1" dirty="0" err="1">
                <a:latin typeface="time new roman"/>
                <a:cs typeface="Arial" charset="0"/>
              </a:rPr>
              <a:t>sổ</a:t>
            </a:r>
            <a:r>
              <a:rPr lang="en-US" sz="2400" b="1" dirty="0">
                <a:latin typeface="time new roman"/>
                <a:cs typeface="Arial" charset="0"/>
              </a:rPr>
              <a:t> </a:t>
            </a:r>
            <a:r>
              <a:rPr lang="en-US" sz="2400" b="1" dirty="0" err="1">
                <a:latin typeface="time new roman"/>
                <a:cs typeface="Arial" charset="0"/>
              </a:rPr>
              <a:t>đang</a:t>
            </a:r>
            <a:r>
              <a:rPr lang="en-US" sz="2400" b="1" dirty="0">
                <a:latin typeface="time new roman"/>
                <a:cs typeface="Arial" charset="0"/>
              </a:rPr>
              <a:t> </a:t>
            </a:r>
            <a:r>
              <a:rPr lang="en-US" sz="2400" b="1" dirty="0" err="1">
                <a:latin typeface="time new roman"/>
                <a:cs typeface="Arial" charset="0"/>
              </a:rPr>
              <a:t>mở</a:t>
            </a:r>
            <a:r>
              <a:rPr lang="en-US" sz="2400" b="1" dirty="0">
                <a:latin typeface="time new roman"/>
                <a:cs typeface="Arial" charset="0"/>
              </a:rPr>
              <a:t> </a:t>
            </a:r>
            <a:r>
              <a:rPr lang="en-US" sz="2400" b="1" dirty="0" err="1">
                <a:latin typeface="time new roman"/>
                <a:cs typeface="Arial" charset="0"/>
              </a:rPr>
              <a:t>là</a:t>
            </a:r>
            <a:r>
              <a:rPr lang="en-US" sz="2400" b="1" dirty="0">
                <a:latin typeface="time new roman"/>
                <a:cs typeface="Arial" charset="0"/>
              </a:rPr>
              <a:t>: </a:t>
            </a:r>
            <a:r>
              <a:rPr lang="en-US" sz="2400" b="1" dirty="0">
                <a:solidFill>
                  <a:srgbClr val="FF0000"/>
                </a:solidFill>
                <a:latin typeface="time new roman"/>
                <a:cs typeface="Arial" charset="0"/>
              </a:rPr>
              <a:t>USB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10000" y="6243638"/>
            <a:ext cx="4384675" cy="4619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 err="1">
                <a:latin typeface="time new roman"/>
                <a:cs typeface="Arial" charset="0"/>
              </a:rPr>
              <a:t>Trong</a:t>
            </a:r>
            <a:r>
              <a:rPr lang="en-US" sz="2400" b="1" dirty="0">
                <a:latin typeface="time new roman"/>
                <a:cs typeface="Arial" charset="0"/>
              </a:rPr>
              <a:t> USB </a:t>
            </a:r>
            <a:r>
              <a:rPr lang="en-US" sz="2400" b="1" dirty="0" err="1">
                <a:solidFill>
                  <a:srgbClr val="FF0000"/>
                </a:solidFill>
                <a:latin typeface="time new roman"/>
                <a:cs typeface="Arial" charset="0"/>
              </a:rPr>
              <a:t>không</a:t>
            </a:r>
            <a:r>
              <a:rPr lang="en-US" sz="2400" b="1" dirty="0">
                <a:solidFill>
                  <a:srgbClr val="FF0000"/>
                </a:solidFill>
                <a:latin typeface="time new roman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 new roman"/>
                <a:cs typeface="Arial" charset="0"/>
              </a:rPr>
              <a:t>có</a:t>
            </a:r>
            <a:r>
              <a:rPr lang="en-US" sz="2400" b="1" dirty="0">
                <a:solidFill>
                  <a:srgbClr val="FF0000"/>
                </a:solidFill>
                <a:latin typeface="time new roman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 new roman"/>
                <a:cs typeface="Arial" charset="0"/>
              </a:rPr>
              <a:t>dữ</a:t>
            </a:r>
            <a:r>
              <a:rPr lang="en-US" sz="2400" b="1" dirty="0">
                <a:solidFill>
                  <a:srgbClr val="FF0000"/>
                </a:solidFill>
                <a:latin typeface="time new roman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 new roman"/>
                <a:cs typeface="Arial" charset="0"/>
              </a:rPr>
              <a:t>liệu</a:t>
            </a:r>
            <a:endParaRPr lang="en-US" sz="2400" b="1" dirty="0">
              <a:solidFill>
                <a:srgbClr val="FF0000"/>
              </a:solidFill>
              <a:latin typeface="time new roman"/>
              <a:cs typeface="Arial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3810000" y="4110038"/>
            <a:ext cx="3657600" cy="461962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2400" b="1">
                <a:latin typeface="time new roman"/>
              </a:rPr>
              <a:t>Cửa sổ nào đang mở?</a:t>
            </a:r>
            <a:endParaRPr lang="en-US" sz="3600" b="1">
              <a:latin typeface="time new roman"/>
            </a:endParaRPr>
          </a:p>
        </p:txBody>
      </p:sp>
      <p:sp>
        <p:nvSpPr>
          <p:cNvPr id="15" name="TextBox 2"/>
          <p:cNvSpPr txBox="1">
            <a:spLocks noChangeArrowheads="1"/>
          </p:cNvSpPr>
          <p:nvPr/>
        </p:nvSpPr>
        <p:spPr bwMode="auto">
          <a:xfrm>
            <a:off x="3810000" y="5481638"/>
            <a:ext cx="4006850" cy="461962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2400" b="1">
                <a:latin typeface="time new roman"/>
              </a:rPr>
              <a:t>Trong USB có những gì?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47800" y="190500"/>
            <a:ext cx="6172200" cy="380999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8891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 animBg="1"/>
      <p:bldP spid="19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04800" y="1524000"/>
            <a:ext cx="311150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latin typeface="+mj-lt"/>
                <a:cs typeface="Arial" charset="0"/>
              </a:rPr>
              <a:t> 2. </a:t>
            </a:r>
            <a:r>
              <a:rPr lang="en-US" sz="2800" b="1" dirty="0" err="1">
                <a:latin typeface="+mj-lt"/>
                <a:cs typeface="Arial" charset="0"/>
              </a:rPr>
              <a:t>Thiết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bị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lưu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trữ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endParaRPr lang="en-US" sz="2800" dirty="0">
              <a:latin typeface="+mj-lt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1066800"/>
            <a:ext cx="6705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00099"/>
                </a:solidFill>
                <a:latin typeface="+mj-lt"/>
                <a:cs typeface="Arial" charset="0"/>
              </a:rPr>
              <a:t>A. HOẠT ĐỘNG CƠ BẢN</a:t>
            </a:r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685800" y="2133600"/>
            <a:ext cx="8001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2400" b="1">
                <a:latin typeface="time new roman"/>
              </a:rPr>
              <a:t>c, Sao chép thư mục </a:t>
            </a:r>
            <a:r>
              <a:rPr lang="en-US" sz="2400" b="1">
                <a:solidFill>
                  <a:srgbClr val="FF0000"/>
                </a:solidFill>
                <a:latin typeface="time new roman"/>
              </a:rPr>
              <a:t>LOP4A</a:t>
            </a:r>
            <a:r>
              <a:rPr lang="en-US" sz="2400" b="1">
                <a:latin typeface="time new roman"/>
              </a:rPr>
              <a:t> là thư mục con của thư mục </a:t>
            </a:r>
            <a:r>
              <a:rPr lang="en-US" sz="2400" b="1">
                <a:solidFill>
                  <a:srgbClr val="FF0000"/>
                </a:solidFill>
                <a:latin typeface="time new roman"/>
              </a:rPr>
              <a:t>KHOILOP4</a:t>
            </a:r>
            <a:r>
              <a:rPr lang="en-US" sz="2400" b="1">
                <a:latin typeface="time new roman"/>
              </a:rPr>
              <a:t> (đã tạo được ở bài 2) vào </a:t>
            </a:r>
            <a:r>
              <a:rPr lang="en-US" sz="2400" b="1">
                <a:solidFill>
                  <a:srgbClr val="FF0000"/>
                </a:solidFill>
                <a:latin typeface="time new roman"/>
              </a:rPr>
              <a:t>USB</a:t>
            </a:r>
            <a:r>
              <a:rPr lang="en-US" sz="2400" b="1">
                <a:latin typeface="time new roman"/>
              </a:rPr>
              <a:t> theo hướng dẫn</a:t>
            </a:r>
          </a:p>
        </p:txBody>
      </p:sp>
      <p:sp>
        <p:nvSpPr>
          <p:cNvPr id="5" name="Rectangle 4"/>
          <p:cNvSpPr/>
          <p:nvPr/>
        </p:nvSpPr>
        <p:spPr>
          <a:xfrm>
            <a:off x="1447800" y="190500"/>
            <a:ext cx="6172200" cy="380999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066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990600"/>
            <a:ext cx="53340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914400"/>
            <a:ext cx="38862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0" y="0"/>
            <a:ext cx="4948238" cy="1016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2000" b="1">
                <a:latin typeface="time new roman"/>
              </a:rPr>
              <a:t>Bước 1:</a:t>
            </a:r>
          </a:p>
          <a:p>
            <a:r>
              <a:rPr lang="en-US" sz="2000" b="1">
                <a:latin typeface="time new roman"/>
              </a:rPr>
              <a:t>Nháy nút phải chuột vào thư mục LOP4A, chọn </a:t>
            </a:r>
            <a:r>
              <a:rPr lang="en-US" sz="2000" b="1">
                <a:solidFill>
                  <a:srgbClr val="FF0000"/>
                </a:solidFill>
                <a:latin typeface="time new roman"/>
              </a:rPr>
              <a:t>Coppy</a:t>
            </a:r>
          </a:p>
        </p:txBody>
      </p:sp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4953000" y="0"/>
            <a:ext cx="4191000" cy="1016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2000" b="1">
                <a:latin typeface="time new roman"/>
              </a:rPr>
              <a:t>Bước 2:</a:t>
            </a:r>
          </a:p>
          <a:p>
            <a:r>
              <a:rPr lang="en-US" sz="2000" b="1">
                <a:latin typeface="time new roman"/>
              </a:rPr>
              <a:t>Mở USB, nháy nút phải chuột, chọn </a:t>
            </a:r>
            <a:r>
              <a:rPr lang="en-US" sz="2000" b="1">
                <a:solidFill>
                  <a:srgbClr val="FF0000"/>
                </a:solidFill>
                <a:latin typeface="time new roman"/>
              </a:rPr>
              <a:t>Paste</a:t>
            </a:r>
          </a:p>
        </p:txBody>
      </p:sp>
    </p:spTree>
    <p:extLst>
      <p:ext uri="{BB962C8B-B14F-4D97-AF65-F5344CB8AC3E}">
        <p14:creationId xmlns:p14="http://schemas.microsoft.com/office/powerpoint/2010/main" val="20022692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2057400"/>
            <a:ext cx="441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2400" b="1">
                <a:latin typeface="time new roman"/>
              </a:rPr>
              <a:t>d,Trong USB có những gì?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524000"/>
            <a:ext cx="311150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latin typeface="+mj-lt"/>
                <a:cs typeface="Arial" charset="0"/>
              </a:rPr>
              <a:t> 2. </a:t>
            </a:r>
            <a:r>
              <a:rPr lang="en-US" sz="2800" b="1" dirty="0" err="1">
                <a:latin typeface="+mj-lt"/>
                <a:cs typeface="Arial" charset="0"/>
              </a:rPr>
              <a:t>Thiết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bị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lưu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trữ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endParaRPr lang="en-US" sz="2800" dirty="0">
              <a:latin typeface="+mj-lt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066800"/>
            <a:ext cx="6705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00099"/>
                </a:solidFill>
                <a:latin typeface="+mj-lt"/>
                <a:cs typeface="Arial" charset="0"/>
              </a:rPr>
              <a:t>A. HOẠT ĐỘNG CƠ BẢN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8200" y="2667000"/>
            <a:ext cx="5791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2400" b="1">
                <a:latin typeface="time new roman"/>
              </a:rPr>
              <a:t>Trong USB có thư mục LOP4A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3276600"/>
            <a:ext cx="442595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latin typeface="+mj-lt"/>
                <a:cs typeface="Arial" charset="0"/>
              </a:rPr>
              <a:t> 3. </a:t>
            </a:r>
            <a:r>
              <a:rPr lang="en-US" sz="2800" b="1" dirty="0" err="1">
                <a:latin typeface="+mj-lt"/>
                <a:cs typeface="Arial" charset="0"/>
              </a:rPr>
              <a:t>Các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thiết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bị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lưu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trữ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khác</a:t>
            </a:r>
            <a:endParaRPr lang="en-US" sz="2800" dirty="0">
              <a:latin typeface="+mj-lt"/>
              <a:cs typeface="Arial" charset="0"/>
            </a:endParaRPr>
          </a:p>
        </p:txBody>
      </p:sp>
      <p:pic>
        <p:nvPicPr>
          <p:cNvPr id="8" name="Content Placeholder 3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024313"/>
            <a:ext cx="2084388" cy="1385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114800"/>
            <a:ext cx="23717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0" y="5715000"/>
            <a:ext cx="2903538" cy="83026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sz="2400">
                <a:latin typeface="time new roman"/>
              </a:rPr>
              <a:t>Ổ đĩa ngoài </a:t>
            </a:r>
          </a:p>
          <a:p>
            <a:pPr algn="ctr"/>
            <a:r>
              <a:rPr lang="en-US" sz="2400">
                <a:latin typeface="time new roman"/>
              </a:rPr>
              <a:t>(ổ cứng di động)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505200" y="5562600"/>
            <a:ext cx="2420938" cy="46196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sz="2400">
                <a:latin typeface="time new roman"/>
              </a:rPr>
              <a:t>Ổ đĩa CD/DVD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019800" y="3276600"/>
            <a:ext cx="3348038" cy="272415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err="1">
                <a:solidFill>
                  <a:schemeClr val="tx1"/>
                </a:solidFill>
                <a:latin typeface="time new roman"/>
              </a:rPr>
              <a:t>Kết</a:t>
            </a:r>
            <a:r>
              <a:rPr lang="en-US" sz="2400" b="1" dirty="0">
                <a:solidFill>
                  <a:schemeClr val="tx1"/>
                </a:solidFill>
                <a:latin typeface="time new roman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 new roman"/>
              </a:rPr>
              <a:t>luận</a:t>
            </a:r>
            <a:r>
              <a:rPr lang="en-US" sz="2400" b="1" dirty="0">
                <a:solidFill>
                  <a:schemeClr val="tx1"/>
                </a:solidFill>
                <a:latin typeface="time new roman"/>
              </a:rPr>
              <a:t>: </a:t>
            </a:r>
            <a:r>
              <a:rPr lang="en-US" sz="2400" b="1" dirty="0" err="1">
                <a:solidFill>
                  <a:schemeClr val="tx1"/>
                </a:solidFill>
                <a:latin typeface="time new roman"/>
              </a:rPr>
              <a:t>Ngoài</a:t>
            </a:r>
            <a:r>
              <a:rPr lang="en-US" sz="2400" b="1" dirty="0">
                <a:solidFill>
                  <a:schemeClr val="tx1"/>
                </a:solidFill>
                <a:latin typeface="time new roman"/>
              </a:rPr>
              <a:t> USB </a:t>
            </a:r>
            <a:r>
              <a:rPr lang="en-US" sz="2400" b="1" dirty="0" err="1">
                <a:solidFill>
                  <a:schemeClr val="tx1"/>
                </a:solidFill>
                <a:latin typeface="time new roman"/>
              </a:rPr>
              <a:t>còn</a:t>
            </a:r>
            <a:r>
              <a:rPr lang="en-US" sz="2400" b="1" dirty="0">
                <a:solidFill>
                  <a:schemeClr val="tx1"/>
                </a:solidFill>
                <a:latin typeface="time new roman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 new roman"/>
              </a:rPr>
              <a:t>có</a:t>
            </a:r>
            <a:r>
              <a:rPr lang="en-US" sz="2400" b="1" dirty="0">
                <a:solidFill>
                  <a:schemeClr val="tx1"/>
                </a:solidFill>
                <a:latin typeface="time new roman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 new roman"/>
              </a:rPr>
              <a:t>các</a:t>
            </a:r>
            <a:r>
              <a:rPr lang="en-US" sz="2400" b="1" dirty="0">
                <a:solidFill>
                  <a:schemeClr val="tx1"/>
                </a:solidFill>
                <a:latin typeface="time new roman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 new roman"/>
              </a:rPr>
              <a:t>thiết</a:t>
            </a:r>
            <a:r>
              <a:rPr lang="en-US" sz="2400" b="1" dirty="0">
                <a:solidFill>
                  <a:schemeClr val="tx1"/>
                </a:solidFill>
                <a:latin typeface="time new roman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 new roman"/>
              </a:rPr>
              <a:t>bị</a:t>
            </a:r>
            <a:r>
              <a:rPr lang="en-US" sz="2400" b="1" dirty="0">
                <a:solidFill>
                  <a:schemeClr val="tx1"/>
                </a:solidFill>
                <a:latin typeface="time new roman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 new roman"/>
              </a:rPr>
              <a:t>lưu</a:t>
            </a:r>
            <a:r>
              <a:rPr lang="en-US" sz="2400" b="1" dirty="0">
                <a:solidFill>
                  <a:schemeClr val="tx1"/>
                </a:solidFill>
                <a:latin typeface="time new roman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 new roman"/>
              </a:rPr>
              <a:t>trữ</a:t>
            </a:r>
            <a:r>
              <a:rPr lang="en-US" sz="2400" b="1" dirty="0">
                <a:solidFill>
                  <a:schemeClr val="tx1"/>
                </a:solidFill>
                <a:latin typeface="time new roman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 new roman"/>
              </a:rPr>
              <a:t>khác</a:t>
            </a:r>
            <a:r>
              <a:rPr lang="en-US" sz="2400" b="1" dirty="0">
                <a:solidFill>
                  <a:schemeClr val="tx1"/>
                </a:solidFill>
                <a:latin typeface="time new roman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 new roman"/>
              </a:rPr>
              <a:t>như</a:t>
            </a:r>
            <a:r>
              <a:rPr lang="en-US" sz="2400" b="1" dirty="0">
                <a:solidFill>
                  <a:schemeClr val="tx1"/>
                </a:solidFill>
                <a:latin typeface="time new roman"/>
              </a:rPr>
              <a:t>: ổ </a:t>
            </a:r>
            <a:r>
              <a:rPr lang="en-US" sz="2400" b="1" dirty="0" err="1">
                <a:solidFill>
                  <a:schemeClr val="tx1"/>
                </a:solidFill>
                <a:latin typeface="time new roman"/>
              </a:rPr>
              <a:t>đĩa</a:t>
            </a:r>
            <a:r>
              <a:rPr lang="en-US" sz="2400" b="1" dirty="0">
                <a:solidFill>
                  <a:schemeClr val="tx1"/>
                </a:solidFill>
                <a:latin typeface="time new roman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 new roman"/>
              </a:rPr>
              <a:t>ngoài</a:t>
            </a:r>
            <a:r>
              <a:rPr lang="en-US" sz="2400" b="1" dirty="0">
                <a:solidFill>
                  <a:schemeClr val="tx1"/>
                </a:solidFill>
                <a:latin typeface="time new roman"/>
              </a:rPr>
              <a:t> (ổ </a:t>
            </a:r>
            <a:r>
              <a:rPr lang="en-US" sz="2400" b="1" dirty="0" err="1">
                <a:solidFill>
                  <a:schemeClr val="tx1"/>
                </a:solidFill>
                <a:latin typeface="time new roman"/>
              </a:rPr>
              <a:t>cứng</a:t>
            </a:r>
            <a:r>
              <a:rPr lang="en-US" sz="2400" b="1" dirty="0">
                <a:solidFill>
                  <a:schemeClr val="tx1"/>
                </a:solidFill>
                <a:latin typeface="time new roman"/>
              </a:rPr>
              <a:t> di </a:t>
            </a:r>
            <a:r>
              <a:rPr lang="en-US" sz="2400" b="1" dirty="0" err="1">
                <a:solidFill>
                  <a:schemeClr val="tx1"/>
                </a:solidFill>
                <a:latin typeface="time new roman"/>
              </a:rPr>
              <a:t>động</a:t>
            </a:r>
            <a:r>
              <a:rPr lang="en-US" sz="2400" b="1" dirty="0">
                <a:solidFill>
                  <a:schemeClr val="tx1"/>
                </a:solidFill>
                <a:latin typeface="time new roman"/>
              </a:rPr>
              <a:t>), </a:t>
            </a:r>
            <a:r>
              <a:rPr lang="en-US" sz="2400" b="1" dirty="0" err="1">
                <a:solidFill>
                  <a:schemeClr val="tx1"/>
                </a:solidFill>
                <a:latin typeface="time new roman"/>
              </a:rPr>
              <a:t>đĩa</a:t>
            </a:r>
            <a:r>
              <a:rPr lang="en-US" sz="2400" b="1" dirty="0">
                <a:solidFill>
                  <a:schemeClr val="tx1"/>
                </a:solidFill>
                <a:latin typeface="time new roman"/>
              </a:rPr>
              <a:t> CD, </a:t>
            </a:r>
            <a:r>
              <a:rPr lang="en-US" sz="2400" b="1" dirty="0" err="1">
                <a:solidFill>
                  <a:schemeClr val="tx1"/>
                </a:solidFill>
                <a:latin typeface="time new roman"/>
              </a:rPr>
              <a:t>đĩa</a:t>
            </a:r>
            <a:r>
              <a:rPr lang="en-US" sz="2400" b="1" dirty="0">
                <a:solidFill>
                  <a:schemeClr val="tx1"/>
                </a:solidFill>
                <a:latin typeface="time new roman"/>
              </a:rPr>
              <a:t> DVD…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47800" y="190500"/>
            <a:ext cx="6172200" cy="380999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5683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4000"/>
            <a:ext cx="8839200" cy="22463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latin typeface="+mj-lt"/>
                <a:cs typeface="Arial" charset="0"/>
              </a:rPr>
              <a:t> 1. </a:t>
            </a:r>
            <a:r>
              <a:rPr lang="en-US" sz="2800" b="1" dirty="0" err="1">
                <a:latin typeface="+mj-lt"/>
                <a:cs typeface="Arial" charset="0"/>
              </a:rPr>
              <a:t>Trong</a:t>
            </a:r>
            <a:r>
              <a:rPr lang="en-US" sz="2800" b="1" dirty="0">
                <a:latin typeface="+mj-lt"/>
                <a:cs typeface="Arial" charset="0"/>
              </a:rPr>
              <a:t> USB, </a:t>
            </a:r>
            <a:r>
              <a:rPr lang="en-US" sz="2800" b="1" dirty="0" err="1">
                <a:latin typeface="+mj-lt"/>
                <a:cs typeface="Arial" charset="0"/>
              </a:rPr>
              <a:t>hãy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tạo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thư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mục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có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tên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em</a:t>
            </a:r>
            <a:r>
              <a:rPr lang="en-US" sz="2800" b="1" dirty="0">
                <a:latin typeface="+mj-lt"/>
                <a:cs typeface="Arial" charset="0"/>
              </a:rPr>
              <a:t>. </a:t>
            </a:r>
            <a:r>
              <a:rPr lang="en-US" sz="2800" b="1" dirty="0" err="1">
                <a:latin typeface="+mj-lt"/>
                <a:cs typeface="Arial" charset="0"/>
              </a:rPr>
              <a:t>Trong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thư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mục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tên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em</a:t>
            </a:r>
            <a:r>
              <a:rPr lang="en-US" sz="2800" b="1" dirty="0">
                <a:latin typeface="+mj-lt"/>
                <a:cs typeface="Arial" charset="0"/>
              </a:rPr>
              <a:t>, </a:t>
            </a:r>
            <a:r>
              <a:rPr lang="en-US" sz="2800" b="1" dirty="0" err="1">
                <a:latin typeface="+mj-lt"/>
                <a:cs typeface="Arial" charset="0"/>
              </a:rPr>
              <a:t>tạo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các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thư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muc</a:t>
            </a:r>
            <a:r>
              <a:rPr lang="en-US" sz="2800" b="1" dirty="0">
                <a:latin typeface="+mj-lt"/>
                <a:cs typeface="Arial" charset="0"/>
              </a:rPr>
              <a:t> con </a:t>
            </a:r>
            <a:r>
              <a:rPr lang="en-US" sz="2800" b="1" dirty="0" err="1">
                <a:latin typeface="+mj-lt"/>
                <a:cs typeface="Arial" charset="0"/>
              </a:rPr>
              <a:t>có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tên</a:t>
            </a:r>
            <a:r>
              <a:rPr lang="en-US" sz="2800" b="1" dirty="0">
                <a:latin typeface="+mj-lt"/>
                <a:cs typeface="Arial" charset="0"/>
              </a:rPr>
              <a:t>  </a:t>
            </a:r>
            <a:r>
              <a:rPr lang="en-US" sz="2800" b="1" dirty="0" err="1">
                <a:latin typeface="+mj-lt"/>
                <a:cs typeface="Arial" charset="0"/>
              </a:rPr>
              <a:t>là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+mj-lt"/>
                <a:cs typeface="Arial" charset="0"/>
              </a:rPr>
              <a:t>VẼ, SOẠN THẢO </a:t>
            </a:r>
            <a:r>
              <a:rPr lang="en-US" sz="2800" b="1" dirty="0" err="1">
                <a:solidFill>
                  <a:srgbClr val="FF0000"/>
                </a:solidFill>
                <a:latin typeface="+mj-lt"/>
                <a:cs typeface="Arial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+mj-lt"/>
                <a:cs typeface="Arial" charset="0"/>
              </a:rPr>
              <a:t> TRÌNH CHIẾU.</a:t>
            </a:r>
          </a:p>
          <a:p>
            <a:pPr>
              <a:defRPr/>
            </a:pPr>
            <a:r>
              <a:rPr lang="en-US" sz="2800" b="1" dirty="0">
                <a:latin typeface="+mj-lt"/>
                <a:cs typeface="Arial" charset="0"/>
              </a:rPr>
              <a:t>2.Copy </a:t>
            </a:r>
            <a:r>
              <a:rPr lang="en-US" sz="2800" b="1" dirty="0" err="1">
                <a:latin typeface="+mj-lt"/>
                <a:cs typeface="Arial" charset="0"/>
              </a:rPr>
              <a:t>các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tệp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mà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em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đã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tạo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được</a:t>
            </a:r>
            <a:r>
              <a:rPr lang="en-US" sz="2800" b="1" dirty="0">
                <a:latin typeface="+mj-lt"/>
                <a:cs typeface="Arial" charset="0"/>
              </a:rPr>
              <a:t> ở </a:t>
            </a:r>
            <a:r>
              <a:rPr lang="en-US" sz="2800" b="1" dirty="0" err="1">
                <a:latin typeface="+mj-lt"/>
                <a:cs typeface="Arial" charset="0"/>
              </a:rPr>
              <a:t>bài</a:t>
            </a:r>
            <a:r>
              <a:rPr lang="en-US" sz="2800" b="1" dirty="0">
                <a:latin typeface="+mj-lt"/>
                <a:cs typeface="Arial" charset="0"/>
              </a:rPr>
              <a:t> 3 </a:t>
            </a:r>
            <a:r>
              <a:rPr lang="en-US" sz="2800" b="1" dirty="0" err="1">
                <a:latin typeface="+mj-lt"/>
                <a:cs typeface="Arial" charset="0"/>
              </a:rPr>
              <a:t>vào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các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thư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mục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trong</a:t>
            </a:r>
            <a:r>
              <a:rPr lang="en-US" sz="2800" b="1" dirty="0">
                <a:latin typeface="+mj-lt"/>
                <a:cs typeface="Arial" charset="0"/>
              </a:rPr>
              <a:t> USB </a:t>
            </a:r>
            <a:r>
              <a:rPr lang="en-US" sz="2800" b="1" dirty="0" err="1">
                <a:latin typeface="+mj-lt"/>
                <a:cs typeface="Arial" charset="0"/>
              </a:rPr>
              <a:t>sao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cho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dễ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tìm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kiếm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nhất</a:t>
            </a:r>
            <a:r>
              <a:rPr lang="en-US" sz="2800" b="1" dirty="0">
                <a:latin typeface="+mj-lt"/>
                <a:cs typeface="Arial" charset="0"/>
              </a:rPr>
              <a:t>.</a:t>
            </a:r>
            <a:endParaRPr lang="en-US" sz="2800" dirty="0">
              <a:latin typeface="+mj-lt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066800"/>
            <a:ext cx="6705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00099"/>
                </a:solidFill>
                <a:latin typeface="+mj-lt"/>
                <a:cs typeface="Arial" charset="0"/>
              </a:rPr>
              <a:t>B. HOẠT ĐỘNG THỰC HÀNH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3733800"/>
            <a:ext cx="7620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00099"/>
                </a:solidFill>
                <a:latin typeface="+mj-lt"/>
                <a:cs typeface="Arial" charset="0"/>
              </a:rPr>
              <a:t>C. HOẠT ĐỘNG ỨNG DỤNG MỞ RỘNG.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4227513"/>
            <a:ext cx="8839200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Em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hãy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chuẩn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bị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một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chiế</a:t>
            </a:r>
            <a:r>
              <a:rPr lang="en-US" sz="2800" b="1" dirty="0">
                <a:latin typeface="+mj-lt"/>
                <a:cs typeface="Arial" charset="0"/>
              </a:rPr>
              <a:t> USB </a:t>
            </a:r>
            <a:r>
              <a:rPr lang="en-US" sz="2800" b="1" dirty="0" err="1">
                <a:latin typeface="+mj-lt"/>
                <a:cs typeface="Arial" charset="0"/>
              </a:rPr>
              <a:t>rồi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sao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chép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các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sản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phẩm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đã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tạo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ra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khi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học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tập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trên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máy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tính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vào</a:t>
            </a:r>
            <a:r>
              <a:rPr lang="en-US" sz="2800" b="1" dirty="0">
                <a:latin typeface="+mj-lt"/>
                <a:cs typeface="Arial" charset="0"/>
              </a:rPr>
              <a:t> USB</a:t>
            </a:r>
            <a:endParaRPr lang="en-US" sz="2800" dirty="0">
              <a:latin typeface="+mj-lt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7800" y="190500"/>
            <a:ext cx="6172200" cy="380999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418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838200"/>
            <a:ext cx="8458200" cy="685800"/>
          </a:xfrm>
        </p:spPr>
        <p:txBody>
          <a:bodyPr>
            <a:normAutofit/>
          </a:bodyPr>
          <a:lstStyle/>
          <a:p>
            <a:pPr algn="l"/>
            <a:r>
              <a:rPr lang="en-US" sz="3200" u="sng" dirty="0" smtClean="0">
                <a:solidFill>
                  <a:srgbClr val="FF0000"/>
                </a:solidFill>
              </a:rPr>
              <a:t>1. </a:t>
            </a:r>
            <a:r>
              <a:rPr lang="en-US" sz="3200" u="sng" dirty="0" err="1" smtClean="0">
                <a:solidFill>
                  <a:srgbClr val="FF0000"/>
                </a:solidFill>
              </a:rPr>
              <a:t>Đổi</a:t>
            </a:r>
            <a:r>
              <a:rPr lang="en-US" sz="3200" u="sng" dirty="0" smtClean="0">
                <a:solidFill>
                  <a:srgbClr val="FF0000"/>
                </a:solidFill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</a:rPr>
              <a:t>tên</a:t>
            </a:r>
            <a:r>
              <a:rPr lang="en-US" sz="3200" u="sng" dirty="0" smtClean="0">
                <a:solidFill>
                  <a:srgbClr val="FF0000"/>
                </a:solidFill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</a:rPr>
              <a:t>tệp</a:t>
            </a:r>
            <a:r>
              <a:rPr lang="en-US" sz="3200" u="sng" dirty="0" smtClean="0">
                <a:solidFill>
                  <a:srgbClr val="FF0000"/>
                </a:solidFill>
              </a:rPr>
              <a:t> (Rename) 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pic>
        <p:nvPicPr>
          <p:cNvPr id="1028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1337" y="1"/>
            <a:ext cx="1352663" cy="1143000"/>
          </a:xfrm>
          <a:prstGeom prst="rect">
            <a:avLst/>
          </a:prstGeom>
          <a:noFill/>
        </p:spPr>
      </p:pic>
      <p:sp>
        <p:nvSpPr>
          <p:cNvPr id="24" name="Line 38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41"/>
          <p:cNvSpPr>
            <a:spLocks noChangeArrowheads="1"/>
          </p:cNvSpPr>
          <p:nvPr/>
        </p:nvSpPr>
        <p:spPr bwMode="auto">
          <a:xfrm>
            <a:off x="0" y="838200"/>
            <a:ext cx="5410200" cy="76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sp>
        <p:nvSpPr>
          <p:cNvPr id="9" name="Content Placeholder 25"/>
          <p:cNvSpPr>
            <a:spLocks noGrp="1"/>
          </p:cNvSpPr>
          <p:nvPr>
            <p:ph idx="1"/>
          </p:nvPr>
        </p:nvSpPr>
        <p:spPr>
          <a:xfrm>
            <a:off x="381000" y="1524000"/>
            <a:ext cx="5029200" cy="48006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</a:t>
            </a:r>
            <a:r>
              <a:rPr lang="en-US" dirty="0" err="1" smtClean="0">
                <a:solidFill>
                  <a:srgbClr val="0070C0"/>
                </a:solidFill>
              </a:rPr>
              <a:t>Các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thao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tác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đổi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tên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tệp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</a:p>
          <a:p>
            <a:r>
              <a:rPr lang="en-US" dirty="0" err="1" smtClean="0">
                <a:solidFill>
                  <a:srgbClr val="0070C0"/>
                </a:solidFill>
              </a:rPr>
              <a:t>Bước</a:t>
            </a:r>
            <a:r>
              <a:rPr lang="en-US" dirty="0" smtClean="0">
                <a:solidFill>
                  <a:srgbClr val="0070C0"/>
                </a:solidFill>
              </a:rPr>
              <a:t> 1: </a:t>
            </a:r>
            <a:r>
              <a:rPr lang="en-US" dirty="0" err="1" smtClean="0">
                <a:solidFill>
                  <a:srgbClr val="0070C0"/>
                </a:solidFill>
              </a:rPr>
              <a:t>Nháy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phải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chuột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vào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tệp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cần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đổi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tên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chọn</a:t>
            </a:r>
            <a:r>
              <a:rPr lang="en-US" dirty="0" smtClean="0">
                <a:solidFill>
                  <a:srgbClr val="0070C0"/>
                </a:solidFill>
              </a:rPr>
              <a:t> Rename</a:t>
            </a:r>
          </a:p>
          <a:p>
            <a:r>
              <a:rPr lang="en-US" dirty="0" err="1" smtClean="0">
                <a:solidFill>
                  <a:srgbClr val="0070C0"/>
                </a:solidFill>
              </a:rPr>
              <a:t>Bước</a:t>
            </a:r>
            <a:r>
              <a:rPr lang="en-US" dirty="0" smtClean="0">
                <a:solidFill>
                  <a:srgbClr val="0070C0"/>
                </a:solidFill>
              </a:rPr>
              <a:t> 2: </a:t>
            </a:r>
            <a:r>
              <a:rPr lang="en-US" dirty="0" err="1" smtClean="0">
                <a:solidFill>
                  <a:srgbClr val="0070C0"/>
                </a:solidFill>
              </a:rPr>
              <a:t>Gõ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tên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mới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cho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tệp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err="1" smtClean="0">
                <a:solidFill>
                  <a:srgbClr val="0070C0"/>
                </a:solidFill>
              </a:rPr>
              <a:t>Bước</a:t>
            </a:r>
            <a:r>
              <a:rPr lang="en-US" dirty="0" smtClean="0">
                <a:solidFill>
                  <a:srgbClr val="0070C0"/>
                </a:solidFill>
              </a:rPr>
              <a:t> 3: </a:t>
            </a:r>
            <a:r>
              <a:rPr lang="en-US" dirty="0" err="1" smtClean="0">
                <a:solidFill>
                  <a:srgbClr val="0070C0"/>
                </a:solidFill>
              </a:rPr>
              <a:t>Nhấn</a:t>
            </a:r>
            <a:r>
              <a:rPr lang="en-US" dirty="0" smtClean="0">
                <a:solidFill>
                  <a:srgbClr val="0070C0"/>
                </a:solidFill>
              </a:rPr>
              <a:t> Enter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28600"/>
            <a:ext cx="8839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BÀI 2: CÁC THAO TÁC VỚI TỆP</a:t>
            </a:r>
            <a:endParaRPr lang="en-US" sz="3600" b="1" cap="none" spc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1228987"/>
            <a:ext cx="3352800" cy="56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ý: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!,@,#,$,:,?....)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225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sẵn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hủy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838200"/>
            <a:ext cx="8458200" cy="685800"/>
          </a:xfrm>
        </p:spPr>
        <p:txBody>
          <a:bodyPr>
            <a:normAutofit/>
          </a:bodyPr>
          <a:lstStyle/>
          <a:p>
            <a:pPr algn="l"/>
            <a:r>
              <a:rPr lang="en-US" sz="3200" u="sng" dirty="0" smtClean="0">
                <a:solidFill>
                  <a:srgbClr val="FF0000"/>
                </a:solidFill>
              </a:rPr>
              <a:t>2. Sao </a:t>
            </a:r>
            <a:r>
              <a:rPr lang="en-US" sz="3200" u="sng" dirty="0" err="1" smtClean="0">
                <a:solidFill>
                  <a:srgbClr val="FF0000"/>
                </a:solidFill>
              </a:rPr>
              <a:t>chép</a:t>
            </a:r>
            <a:r>
              <a:rPr lang="en-US" sz="3200" u="sng" dirty="0" smtClean="0">
                <a:solidFill>
                  <a:srgbClr val="FF0000"/>
                </a:solidFill>
              </a:rPr>
              <a:t> (Copy) </a:t>
            </a:r>
            <a:r>
              <a:rPr lang="en-US" sz="3200" u="sng" dirty="0" err="1" smtClean="0">
                <a:solidFill>
                  <a:srgbClr val="FF0000"/>
                </a:solidFill>
              </a:rPr>
              <a:t>tệp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pic>
        <p:nvPicPr>
          <p:cNvPr id="1028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91337" y="1"/>
            <a:ext cx="1352663" cy="1143000"/>
          </a:xfrm>
          <a:prstGeom prst="rect">
            <a:avLst/>
          </a:prstGeom>
          <a:noFill/>
        </p:spPr>
      </p:pic>
      <p:sp>
        <p:nvSpPr>
          <p:cNvPr id="24" name="Line 38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41"/>
          <p:cNvSpPr>
            <a:spLocks noChangeArrowheads="1"/>
          </p:cNvSpPr>
          <p:nvPr/>
        </p:nvSpPr>
        <p:spPr bwMode="auto">
          <a:xfrm>
            <a:off x="0" y="838200"/>
            <a:ext cx="5410200" cy="76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228600" y="1524000"/>
            <a:ext cx="5105400" cy="4953000"/>
          </a:xfrm>
        </p:spPr>
        <p:txBody>
          <a:bodyPr/>
          <a:lstStyle/>
          <a:p>
            <a:pPr>
              <a:buNone/>
            </a:pPr>
            <a:r>
              <a:rPr lang="en-US" smtClean="0">
                <a:solidFill>
                  <a:srgbClr val="0070C0"/>
                </a:solidFill>
              </a:rPr>
              <a:t>   Các thao tác sao chép tệp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1: Nháy phải chuột vào tệp cần sao chép, chọn Copy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2: Mở thư mục sẽ chứa, nháy phải chuột, chọn Paste</a:t>
            </a:r>
            <a:endParaRPr lang="en-US">
              <a:solidFill>
                <a:srgbClr val="0070C0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838200"/>
            <a:ext cx="3352800" cy="56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0" y="228600"/>
            <a:ext cx="8839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BÀI 4: CÁC THAO TÁC VỚI TỆP</a:t>
            </a:r>
            <a:endParaRPr lang="en-US" sz="36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3" name="Picture 12" descr="Untitled 2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34000" y="2362200"/>
            <a:ext cx="2400635" cy="28102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1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838200"/>
            <a:ext cx="8458200" cy="685800"/>
          </a:xfrm>
        </p:spPr>
        <p:txBody>
          <a:bodyPr>
            <a:normAutofit/>
          </a:bodyPr>
          <a:lstStyle/>
          <a:p>
            <a:pPr algn="l"/>
            <a:r>
              <a:rPr lang="en-US" sz="3200" u="sng" dirty="0" smtClean="0">
                <a:solidFill>
                  <a:srgbClr val="FF0000"/>
                </a:solidFill>
              </a:rPr>
              <a:t>3. </a:t>
            </a:r>
            <a:r>
              <a:rPr lang="en-US" sz="3200" u="sng" dirty="0" err="1" smtClean="0">
                <a:solidFill>
                  <a:srgbClr val="FF0000"/>
                </a:solidFill>
              </a:rPr>
              <a:t>Xóa</a:t>
            </a:r>
            <a:r>
              <a:rPr lang="en-US" sz="3200" u="sng" dirty="0" smtClean="0">
                <a:solidFill>
                  <a:srgbClr val="FF0000"/>
                </a:solidFill>
              </a:rPr>
              <a:t> (Delete) </a:t>
            </a:r>
            <a:r>
              <a:rPr lang="en-US" sz="3200" u="sng" dirty="0" err="1" smtClean="0">
                <a:solidFill>
                  <a:srgbClr val="FF0000"/>
                </a:solidFill>
              </a:rPr>
              <a:t>tệp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pic>
        <p:nvPicPr>
          <p:cNvPr id="1028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1337" y="1"/>
            <a:ext cx="1352663" cy="1143000"/>
          </a:xfrm>
          <a:prstGeom prst="rect">
            <a:avLst/>
          </a:prstGeom>
          <a:noFill/>
        </p:spPr>
      </p:pic>
      <p:sp>
        <p:nvSpPr>
          <p:cNvPr id="24" name="Line 38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41"/>
          <p:cNvSpPr>
            <a:spLocks noChangeArrowheads="1"/>
          </p:cNvSpPr>
          <p:nvPr/>
        </p:nvSpPr>
        <p:spPr bwMode="auto">
          <a:xfrm>
            <a:off x="0" y="838200"/>
            <a:ext cx="5410200" cy="76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sp>
        <p:nvSpPr>
          <p:cNvPr id="9" name="Content Placeholder 25"/>
          <p:cNvSpPr>
            <a:spLocks noGrp="1"/>
          </p:cNvSpPr>
          <p:nvPr>
            <p:ph idx="1"/>
          </p:nvPr>
        </p:nvSpPr>
        <p:spPr>
          <a:xfrm>
            <a:off x="609600" y="1524000"/>
            <a:ext cx="4495800" cy="3886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mtClean="0">
                <a:solidFill>
                  <a:srgbClr val="0070C0"/>
                </a:solidFill>
              </a:rPr>
              <a:t>   Các thao tác xóa tệp: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1: Nháy phải chuột vào tệp cần xóa, chọn Delete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2: Chọn Yes vào cửa sổ vừa xuất hiện/ Nhấn Enter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228600"/>
            <a:ext cx="8839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BÀI 2: CÁC THAO TÁC VỚI TỆP</a:t>
            </a:r>
            <a:endParaRPr lang="en-US" sz="36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1228987"/>
            <a:ext cx="3352800" cy="56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425450" y="1752600"/>
            <a:ext cx="3929063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latin typeface="+mj-lt"/>
                <a:cs typeface="Arial" charset="0"/>
              </a:rPr>
              <a:t> 1. </a:t>
            </a:r>
            <a:r>
              <a:rPr lang="en-US" sz="2800" b="1" dirty="0" err="1">
                <a:latin typeface="+mj-lt"/>
                <a:cs typeface="Arial" charset="0"/>
              </a:rPr>
              <a:t>Khám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phá</a:t>
            </a:r>
            <a:r>
              <a:rPr lang="en-US" sz="2800" b="1" dirty="0">
                <a:latin typeface="+mj-lt"/>
                <a:cs typeface="Arial" charset="0"/>
              </a:rPr>
              <a:t> Computer</a:t>
            </a:r>
            <a:endParaRPr lang="en-US" sz="2800" dirty="0">
              <a:latin typeface="+mj-lt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1143000"/>
            <a:ext cx="6705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00099"/>
                </a:solidFill>
                <a:latin typeface="+mj-lt"/>
                <a:cs typeface="Arial" charset="0"/>
              </a:rPr>
              <a:t>A. HOẠT ĐỘNG CƠ BẢN</a:t>
            </a:r>
          </a:p>
        </p:txBody>
      </p:sp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838200" y="2362200"/>
            <a:ext cx="7696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2400" b="1">
                <a:latin typeface="time new roman"/>
              </a:rPr>
              <a:t>Nháy đúp chuột vào biểu tượng                 trên màn hình nền. Trao đổi với bạn những gì em nhìn thấy</a:t>
            </a:r>
          </a:p>
        </p:txBody>
      </p:sp>
      <p:pic>
        <p:nvPicPr>
          <p:cNvPr id="7173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850" y="1905000"/>
            <a:ext cx="10477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447800" y="190500"/>
            <a:ext cx="6172200" cy="380999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4835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4625"/>
            <a:ext cx="7772400" cy="569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ounded Rectangle 15"/>
          <p:cNvSpPr/>
          <p:nvPr/>
        </p:nvSpPr>
        <p:spPr>
          <a:xfrm>
            <a:off x="3048000" y="1219200"/>
            <a:ext cx="2574925" cy="9271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 err="1">
                <a:solidFill>
                  <a:schemeClr val="tx1"/>
                </a:solidFill>
              </a:rPr>
              <a:t>Cửa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sổ</a:t>
            </a:r>
            <a:r>
              <a:rPr lang="en-US" sz="3600" dirty="0">
                <a:solidFill>
                  <a:schemeClr val="tx1"/>
                </a:solidFill>
              </a:rPr>
              <a:t> Computer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133600" y="1752600"/>
            <a:ext cx="1035050" cy="14922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2133600" y="2514600"/>
            <a:ext cx="3843338" cy="1150938"/>
            <a:chOff x="1322388" y="2014538"/>
            <a:chExt cx="3843337" cy="1150937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1322388" y="2014538"/>
              <a:ext cx="3843337" cy="127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322388" y="3165475"/>
              <a:ext cx="3843337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322388" y="2014538"/>
              <a:ext cx="0" cy="115093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165725" y="2014538"/>
              <a:ext cx="0" cy="115093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ounded Rectangle 21"/>
          <p:cNvSpPr/>
          <p:nvPr/>
        </p:nvSpPr>
        <p:spPr>
          <a:xfrm>
            <a:off x="6659563" y="2514600"/>
            <a:ext cx="2484437" cy="13970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 err="1">
                <a:solidFill>
                  <a:schemeClr val="tx1"/>
                </a:solidFill>
              </a:rPr>
              <a:t>Các</a:t>
            </a:r>
            <a:r>
              <a:rPr lang="en-US" sz="3200" dirty="0">
                <a:solidFill>
                  <a:schemeClr val="tx1"/>
                </a:solidFill>
              </a:rPr>
              <a:t> ổ </a:t>
            </a:r>
            <a:r>
              <a:rPr lang="en-US" sz="3200" dirty="0" err="1">
                <a:solidFill>
                  <a:schemeClr val="tx1"/>
                </a:solidFill>
              </a:rPr>
              <a:t>đĩa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cứng</a:t>
            </a:r>
            <a:r>
              <a:rPr lang="en-US" sz="3200" dirty="0">
                <a:solidFill>
                  <a:schemeClr val="tx1"/>
                </a:solidFill>
              </a:rPr>
              <a:t> C, D, E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5943600" y="3048000"/>
            <a:ext cx="685800" cy="228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4114800" y="3962400"/>
            <a:ext cx="1158875" cy="692150"/>
            <a:chOff x="3027363" y="3275013"/>
            <a:chExt cx="1158875" cy="692150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3027363" y="3298826"/>
              <a:ext cx="1158875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027363" y="3275013"/>
              <a:ext cx="0" cy="6921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3027363" y="3967163"/>
              <a:ext cx="1158875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4186238" y="3298826"/>
              <a:ext cx="0" cy="66833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ounded Rectangle 27"/>
          <p:cNvSpPr/>
          <p:nvPr/>
        </p:nvSpPr>
        <p:spPr>
          <a:xfrm>
            <a:off x="5105400" y="5257800"/>
            <a:ext cx="2243138" cy="709613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chemeClr val="tx1"/>
                </a:solidFill>
              </a:rPr>
              <a:t>Ổ </a:t>
            </a:r>
            <a:r>
              <a:rPr lang="en-US" sz="3600" dirty="0" err="1">
                <a:solidFill>
                  <a:schemeClr val="tx1"/>
                </a:solidFill>
              </a:rPr>
              <a:t>đĩa</a:t>
            </a:r>
            <a:r>
              <a:rPr lang="en-US" sz="3600" dirty="0">
                <a:solidFill>
                  <a:schemeClr val="tx1"/>
                </a:solidFill>
              </a:rPr>
              <a:t> CD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 flipV="1">
            <a:off x="5257800" y="4419600"/>
            <a:ext cx="938213" cy="8159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838200" y="4419600"/>
            <a:ext cx="1046163" cy="1219200"/>
            <a:chOff x="401637" y="3898900"/>
            <a:chExt cx="1046163" cy="977900"/>
          </a:xfrm>
        </p:grpSpPr>
        <p:cxnSp>
          <p:nvCxnSpPr>
            <p:cNvPr id="40" name="Straight Connector 39"/>
            <p:cNvCxnSpPr/>
            <p:nvPr/>
          </p:nvCxnSpPr>
          <p:spPr>
            <a:xfrm flipH="1">
              <a:off x="401637" y="3911633"/>
              <a:ext cx="1588" cy="96516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447800" y="3911633"/>
              <a:ext cx="0" cy="96516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401637" y="3898900"/>
              <a:ext cx="1046163" cy="1273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403225" y="4876800"/>
              <a:ext cx="1044575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ounded Rectangle 43"/>
          <p:cNvSpPr/>
          <p:nvPr/>
        </p:nvSpPr>
        <p:spPr>
          <a:xfrm>
            <a:off x="1905000" y="5638800"/>
            <a:ext cx="2287588" cy="930275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chemeClr val="tx1"/>
                </a:solidFill>
              </a:rPr>
              <a:t>Ổ </a:t>
            </a:r>
            <a:r>
              <a:rPr lang="en-US" sz="3200" dirty="0" err="1">
                <a:solidFill>
                  <a:schemeClr val="tx1"/>
                </a:solidFill>
              </a:rPr>
              <a:t>đĩa</a:t>
            </a:r>
            <a:r>
              <a:rPr lang="en-US" sz="3200" dirty="0">
                <a:solidFill>
                  <a:schemeClr val="tx1"/>
                </a:solidFill>
              </a:rPr>
              <a:t> C, D, E, F, H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flipH="1" flipV="1">
            <a:off x="1905000" y="5029200"/>
            <a:ext cx="715963" cy="533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206" name="Picture 13" descr="b3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20000" y="4953000"/>
            <a:ext cx="1608138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Rectangle 28"/>
          <p:cNvSpPr/>
          <p:nvPr/>
        </p:nvSpPr>
        <p:spPr>
          <a:xfrm>
            <a:off x="1447800" y="190500"/>
            <a:ext cx="6172200" cy="380999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740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2" grpId="0" animBg="1"/>
      <p:bldP spid="28" grpId="0" animBg="1"/>
      <p:bldP spid="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381000" y="1600200"/>
            <a:ext cx="3929063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latin typeface="+mj-lt"/>
                <a:cs typeface="Arial" charset="0"/>
              </a:rPr>
              <a:t> 1. </a:t>
            </a:r>
            <a:r>
              <a:rPr lang="en-US" sz="2800" b="1" dirty="0" err="1">
                <a:latin typeface="+mj-lt"/>
                <a:cs typeface="Arial" charset="0"/>
              </a:rPr>
              <a:t>Khám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phá</a:t>
            </a:r>
            <a:r>
              <a:rPr lang="en-US" sz="2800" b="1" dirty="0">
                <a:latin typeface="+mj-lt"/>
                <a:cs typeface="Arial" charset="0"/>
              </a:rPr>
              <a:t> Computer</a:t>
            </a:r>
            <a:endParaRPr lang="en-US" sz="2800" dirty="0">
              <a:latin typeface="+mj-lt"/>
              <a:cs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04800" y="1143000"/>
            <a:ext cx="6705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00099"/>
                </a:solidFill>
                <a:latin typeface="+mj-lt"/>
                <a:cs typeface="Arial" charset="0"/>
              </a:rPr>
              <a:t>A. HOẠT ĐỘNG CƠ BẢN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28600" y="2133600"/>
            <a:ext cx="8915400" cy="38465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 err="1">
                <a:latin typeface="time new roman"/>
                <a:cs typeface="Arial" charset="0"/>
              </a:rPr>
              <a:t>Kết</a:t>
            </a:r>
            <a:r>
              <a:rPr lang="en-US" sz="2800" dirty="0">
                <a:latin typeface="time new roman"/>
                <a:cs typeface="Arial" charset="0"/>
              </a:rPr>
              <a:t> </a:t>
            </a:r>
            <a:r>
              <a:rPr lang="en-US" sz="2800" dirty="0" err="1">
                <a:latin typeface="time new roman"/>
                <a:cs typeface="Arial" charset="0"/>
              </a:rPr>
              <a:t>Luận</a:t>
            </a:r>
            <a:r>
              <a:rPr lang="en-US" sz="2800" dirty="0">
                <a:latin typeface="time new roman"/>
                <a:cs typeface="Arial" charset="0"/>
              </a:rPr>
              <a:t>:</a:t>
            </a:r>
          </a:p>
          <a:p>
            <a:pPr marL="571500" indent="-571500">
              <a:buFont typeface="Wingdings" pitchFamily="2" charset="2"/>
              <a:buChar char="Ø"/>
              <a:defRPr/>
            </a:pPr>
            <a:r>
              <a:rPr lang="en-US" sz="2800" dirty="0" err="1">
                <a:latin typeface="time new roman"/>
                <a:cs typeface="Arial" charset="0"/>
              </a:rPr>
              <a:t>Cửa</a:t>
            </a:r>
            <a:r>
              <a:rPr lang="en-US" sz="2800" dirty="0">
                <a:latin typeface="time new roman"/>
                <a:cs typeface="Arial" charset="0"/>
              </a:rPr>
              <a:t> </a:t>
            </a:r>
            <a:r>
              <a:rPr lang="en-US" sz="2800" dirty="0" err="1">
                <a:latin typeface="time new roman"/>
                <a:cs typeface="Arial" charset="0"/>
              </a:rPr>
              <a:t>sổ</a:t>
            </a:r>
            <a:r>
              <a:rPr lang="en-US" sz="2800" dirty="0">
                <a:latin typeface="time new roman"/>
                <a:cs typeface="Arial" charset="0"/>
              </a:rPr>
              <a:t> Computer </a:t>
            </a:r>
            <a:r>
              <a:rPr lang="en-US" sz="2800" dirty="0" err="1">
                <a:latin typeface="time new roman"/>
                <a:cs typeface="Arial" charset="0"/>
              </a:rPr>
              <a:t>cũng</a:t>
            </a:r>
            <a:r>
              <a:rPr lang="en-US" sz="2800" dirty="0">
                <a:latin typeface="time new roman"/>
                <a:cs typeface="Arial" charset="0"/>
              </a:rPr>
              <a:t> </a:t>
            </a:r>
            <a:r>
              <a:rPr lang="en-US" sz="2800" dirty="0" err="1">
                <a:latin typeface="time new roman"/>
                <a:cs typeface="Arial" charset="0"/>
              </a:rPr>
              <a:t>giống</a:t>
            </a:r>
            <a:r>
              <a:rPr lang="en-US" sz="2800" dirty="0">
                <a:latin typeface="time new roman"/>
                <a:cs typeface="Arial" charset="0"/>
              </a:rPr>
              <a:t> </a:t>
            </a:r>
            <a:r>
              <a:rPr lang="en-US" sz="2800" dirty="0" err="1">
                <a:latin typeface="time new roman"/>
                <a:cs typeface="Arial" charset="0"/>
              </a:rPr>
              <a:t>như</a:t>
            </a:r>
            <a:r>
              <a:rPr lang="en-US" sz="2800" dirty="0">
                <a:latin typeface="time new roman"/>
                <a:cs typeface="Arial" charset="0"/>
              </a:rPr>
              <a:t> </a:t>
            </a:r>
            <a:r>
              <a:rPr lang="en-US" sz="2800" dirty="0" err="1">
                <a:latin typeface="time new roman"/>
                <a:cs typeface="Arial" charset="0"/>
              </a:rPr>
              <a:t>cửa</a:t>
            </a:r>
            <a:r>
              <a:rPr lang="en-US" sz="2800" dirty="0">
                <a:latin typeface="time new roman"/>
                <a:cs typeface="Arial" charset="0"/>
              </a:rPr>
              <a:t> </a:t>
            </a:r>
            <a:r>
              <a:rPr lang="en-US" sz="2800" dirty="0" err="1">
                <a:latin typeface="time new roman"/>
                <a:cs typeface="Arial" charset="0"/>
              </a:rPr>
              <a:t>sổ</a:t>
            </a:r>
            <a:r>
              <a:rPr lang="en-US" sz="2800" dirty="0">
                <a:latin typeface="time new roman"/>
                <a:cs typeface="Arial" charset="0"/>
              </a:rPr>
              <a:t> </a:t>
            </a:r>
            <a:r>
              <a:rPr lang="en-US" sz="2800" dirty="0" err="1">
                <a:latin typeface="time new roman"/>
                <a:cs typeface="Arial" charset="0"/>
              </a:rPr>
              <a:t>thư</a:t>
            </a:r>
            <a:r>
              <a:rPr lang="en-US" sz="2800" dirty="0">
                <a:latin typeface="time new roman"/>
                <a:cs typeface="Arial" charset="0"/>
              </a:rPr>
              <a:t> </a:t>
            </a:r>
            <a:r>
              <a:rPr lang="en-US" sz="2800" dirty="0" err="1">
                <a:latin typeface="time new roman"/>
                <a:cs typeface="Arial" charset="0"/>
              </a:rPr>
              <a:t>mục</a:t>
            </a:r>
            <a:endParaRPr lang="en-US" sz="2800" dirty="0">
              <a:latin typeface="time new roman"/>
              <a:cs typeface="Arial" charset="0"/>
            </a:endParaRPr>
          </a:p>
          <a:p>
            <a:pPr marL="571500" indent="-571500">
              <a:buFont typeface="Wingdings" pitchFamily="2" charset="2"/>
              <a:buChar char="Ø"/>
              <a:defRPr/>
            </a:pPr>
            <a:r>
              <a:rPr lang="en-US" sz="2800" dirty="0" err="1">
                <a:latin typeface="time new roman"/>
                <a:cs typeface="Arial" charset="0"/>
              </a:rPr>
              <a:t>Nhìn</a:t>
            </a:r>
            <a:r>
              <a:rPr lang="en-US" sz="2800" dirty="0">
                <a:latin typeface="time new roman"/>
                <a:cs typeface="Arial" charset="0"/>
              </a:rPr>
              <a:t> </a:t>
            </a:r>
            <a:r>
              <a:rPr lang="en-US" sz="2800" dirty="0" err="1">
                <a:latin typeface="time new roman"/>
                <a:cs typeface="Arial" charset="0"/>
              </a:rPr>
              <a:t>vào</a:t>
            </a:r>
            <a:r>
              <a:rPr lang="en-US" sz="2800" dirty="0">
                <a:latin typeface="time new roman"/>
                <a:cs typeface="Arial" charset="0"/>
              </a:rPr>
              <a:t> </a:t>
            </a:r>
            <a:r>
              <a:rPr lang="en-US" sz="2800" dirty="0" err="1">
                <a:latin typeface="time new roman"/>
                <a:cs typeface="Arial" charset="0"/>
              </a:rPr>
              <a:t>cửa</a:t>
            </a:r>
            <a:r>
              <a:rPr lang="en-US" sz="2800" dirty="0">
                <a:latin typeface="time new roman"/>
                <a:cs typeface="Arial" charset="0"/>
              </a:rPr>
              <a:t> </a:t>
            </a:r>
            <a:r>
              <a:rPr lang="en-US" sz="2800" dirty="0" err="1">
                <a:latin typeface="time new roman"/>
                <a:cs typeface="Arial" charset="0"/>
              </a:rPr>
              <a:t>sổ</a:t>
            </a:r>
            <a:r>
              <a:rPr lang="en-US" sz="2800" dirty="0">
                <a:latin typeface="time new roman"/>
                <a:cs typeface="Arial" charset="0"/>
              </a:rPr>
              <a:t> computer </a:t>
            </a:r>
            <a:r>
              <a:rPr lang="en-US" sz="2800" dirty="0" err="1">
                <a:latin typeface="time new roman"/>
                <a:cs typeface="Arial" charset="0"/>
              </a:rPr>
              <a:t>em</a:t>
            </a:r>
            <a:r>
              <a:rPr lang="en-US" sz="2800" dirty="0">
                <a:latin typeface="time new roman"/>
                <a:cs typeface="Arial" charset="0"/>
              </a:rPr>
              <a:t> </a:t>
            </a:r>
            <a:r>
              <a:rPr lang="en-US" sz="2800" dirty="0" err="1">
                <a:latin typeface="time new roman"/>
                <a:cs typeface="Arial" charset="0"/>
              </a:rPr>
              <a:t>biết</a:t>
            </a:r>
            <a:r>
              <a:rPr lang="en-US" sz="2800" dirty="0">
                <a:latin typeface="time new roman"/>
                <a:cs typeface="Arial" charset="0"/>
              </a:rPr>
              <a:t> </a:t>
            </a:r>
            <a:r>
              <a:rPr lang="en-US" sz="2800" dirty="0" err="1">
                <a:latin typeface="time new roman"/>
                <a:cs typeface="Arial" charset="0"/>
              </a:rPr>
              <a:t>máy</a:t>
            </a:r>
            <a:r>
              <a:rPr lang="en-US" sz="2800" dirty="0">
                <a:latin typeface="time new roman"/>
                <a:cs typeface="Arial" charset="0"/>
              </a:rPr>
              <a:t> </a:t>
            </a:r>
            <a:r>
              <a:rPr lang="en-US" sz="2800" dirty="0" err="1">
                <a:latin typeface="time new roman"/>
                <a:cs typeface="Arial" charset="0"/>
              </a:rPr>
              <a:t>tính</a:t>
            </a:r>
            <a:r>
              <a:rPr lang="en-US" sz="2800" dirty="0">
                <a:latin typeface="time new roman"/>
                <a:cs typeface="Arial" charset="0"/>
              </a:rPr>
              <a:t> </a:t>
            </a:r>
            <a:r>
              <a:rPr lang="en-US" sz="2800" dirty="0" err="1">
                <a:latin typeface="time new roman"/>
                <a:cs typeface="Arial" charset="0"/>
              </a:rPr>
              <a:t>này</a:t>
            </a:r>
            <a:r>
              <a:rPr lang="en-US" sz="2800" dirty="0">
                <a:latin typeface="time new roman"/>
                <a:cs typeface="Arial" charset="0"/>
              </a:rPr>
              <a:t> </a:t>
            </a:r>
            <a:r>
              <a:rPr lang="en-US" sz="2800" dirty="0" err="1">
                <a:latin typeface="time new roman"/>
                <a:cs typeface="Arial" charset="0"/>
              </a:rPr>
              <a:t>có</a:t>
            </a:r>
            <a:r>
              <a:rPr lang="en-US" sz="2800" dirty="0">
                <a:latin typeface="time new roman"/>
                <a:cs typeface="Arial" charset="0"/>
              </a:rPr>
              <a:t>:</a:t>
            </a:r>
          </a:p>
          <a:p>
            <a:pPr marL="571500" indent="-571500">
              <a:defRPr/>
            </a:pPr>
            <a:r>
              <a:rPr lang="en-US" sz="2800" dirty="0">
                <a:latin typeface="time new roman"/>
                <a:cs typeface="Arial" charset="0"/>
              </a:rPr>
              <a:t>- </a:t>
            </a:r>
            <a:r>
              <a:rPr lang="en-US" sz="2800" dirty="0" err="1">
                <a:latin typeface="time new roman"/>
                <a:cs typeface="Arial" charset="0"/>
              </a:rPr>
              <a:t>Ba</a:t>
            </a:r>
            <a:r>
              <a:rPr lang="en-US" sz="2800" dirty="0">
                <a:latin typeface="time new roman"/>
                <a:cs typeface="Arial" charset="0"/>
              </a:rPr>
              <a:t> ổ </a:t>
            </a:r>
            <a:r>
              <a:rPr lang="en-US" sz="2800" dirty="0" err="1">
                <a:latin typeface="time new roman"/>
                <a:cs typeface="Arial" charset="0"/>
              </a:rPr>
              <a:t>đĩa</a:t>
            </a:r>
            <a:r>
              <a:rPr lang="en-US" sz="2800" dirty="0">
                <a:latin typeface="time new roman"/>
                <a:cs typeface="Arial" charset="0"/>
              </a:rPr>
              <a:t> </a:t>
            </a:r>
            <a:r>
              <a:rPr lang="en-US" sz="2800" dirty="0" err="1">
                <a:latin typeface="time new roman"/>
                <a:cs typeface="Arial" charset="0"/>
              </a:rPr>
              <a:t>cứng</a:t>
            </a:r>
            <a:r>
              <a:rPr lang="en-US" sz="2800" dirty="0">
                <a:latin typeface="time new roman"/>
                <a:cs typeface="Arial" charset="0"/>
              </a:rPr>
              <a:t> :C,D,E</a:t>
            </a:r>
          </a:p>
          <a:p>
            <a:pPr marL="571500" indent="-571500">
              <a:defRPr/>
            </a:pPr>
            <a:r>
              <a:rPr lang="en-US" sz="2800" dirty="0">
                <a:latin typeface="time new roman"/>
                <a:cs typeface="Arial" charset="0"/>
              </a:rPr>
              <a:t>- </a:t>
            </a:r>
            <a:r>
              <a:rPr lang="en-US" sz="2800" dirty="0" err="1">
                <a:latin typeface="time new roman"/>
                <a:cs typeface="Arial" charset="0"/>
              </a:rPr>
              <a:t>Hai</a:t>
            </a:r>
            <a:r>
              <a:rPr lang="en-US" sz="2800" dirty="0">
                <a:latin typeface="time new roman"/>
                <a:cs typeface="Arial" charset="0"/>
              </a:rPr>
              <a:t>  ổ </a:t>
            </a:r>
            <a:r>
              <a:rPr lang="en-US" sz="2800" dirty="0" err="1">
                <a:latin typeface="time new roman"/>
                <a:cs typeface="Arial" charset="0"/>
              </a:rPr>
              <a:t>đĩa</a:t>
            </a:r>
            <a:r>
              <a:rPr lang="en-US" sz="2800" dirty="0">
                <a:latin typeface="time new roman"/>
                <a:cs typeface="Arial" charset="0"/>
              </a:rPr>
              <a:t> CD</a:t>
            </a:r>
          </a:p>
          <a:p>
            <a:pPr marL="571500" indent="-571500">
              <a:buFontTx/>
              <a:buChar char="-"/>
              <a:defRPr/>
            </a:pPr>
            <a:endParaRPr lang="en-US" sz="2800" dirty="0">
              <a:latin typeface="time new roman"/>
              <a:cs typeface="Arial" charset="0"/>
            </a:endParaRPr>
          </a:p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time new roman"/>
                <a:cs typeface="Arial" charset="0"/>
              </a:rPr>
              <a:t> </a:t>
            </a:r>
          </a:p>
          <a:p>
            <a:pPr>
              <a:defRPr/>
            </a:pPr>
            <a:endParaRPr lang="en-US" sz="2400" b="1" dirty="0">
              <a:solidFill>
                <a:srgbClr val="FF0000"/>
              </a:solidFill>
              <a:latin typeface="time new roman"/>
              <a:cs typeface="Arial" charset="0"/>
            </a:endParaRPr>
          </a:p>
        </p:txBody>
      </p:sp>
      <p:pic>
        <p:nvPicPr>
          <p:cNvPr id="9221" name="Picture 13" descr="b3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20000" y="4953000"/>
            <a:ext cx="1608138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447800" y="190500"/>
            <a:ext cx="6172200" cy="380999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60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3" descr="b3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20000" y="4953000"/>
            <a:ext cx="1608138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304800" y="1609725"/>
            <a:ext cx="311150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latin typeface="+mj-lt"/>
                <a:cs typeface="Arial" charset="0"/>
              </a:rPr>
              <a:t> 2. </a:t>
            </a:r>
            <a:r>
              <a:rPr lang="en-US" sz="2800" b="1" dirty="0" err="1">
                <a:latin typeface="+mj-lt"/>
                <a:cs typeface="Arial" charset="0"/>
              </a:rPr>
              <a:t>Thiết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bị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lưu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r>
              <a:rPr lang="en-US" sz="2800" b="1" dirty="0" err="1">
                <a:latin typeface="+mj-lt"/>
                <a:cs typeface="Arial" charset="0"/>
              </a:rPr>
              <a:t>trữ</a:t>
            </a:r>
            <a:r>
              <a:rPr lang="en-US" sz="2800" b="1" dirty="0">
                <a:latin typeface="+mj-lt"/>
                <a:cs typeface="Arial" charset="0"/>
              </a:rPr>
              <a:t> </a:t>
            </a:r>
            <a:endParaRPr lang="en-US" sz="2800" dirty="0">
              <a:latin typeface="+mj-lt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1143000"/>
            <a:ext cx="6705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00099"/>
                </a:solidFill>
                <a:latin typeface="+mj-lt"/>
                <a:cs typeface="Arial" charset="0"/>
              </a:rPr>
              <a:t>A. HOẠT ĐỘNG CƠ BẢN</a:t>
            </a:r>
          </a:p>
        </p:txBody>
      </p:sp>
      <p:pic>
        <p:nvPicPr>
          <p:cNvPr id="10245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2163763"/>
            <a:ext cx="4991100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2133600"/>
            <a:ext cx="3573463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481138" y="5719763"/>
            <a:ext cx="6748462" cy="646112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3600" b="1">
                <a:latin typeface="time new roman"/>
              </a:rPr>
              <a:t> </a:t>
            </a:r>
            <a:r>
              <a:rPr lang="en-US" sz="3600" b="1" i="1">
                <a:latin typeface="time new roman"/>
              </a:rPr>
              <a:t>Universal Serial Bus (USB)</a:t>
            </a:r>
            <a:endParaRPr lang="en-US" sz="3600" b="1">
              <a:latin typeface="time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47800" y="190500"/>
            <a:ext cx="6172200" cy="380999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1396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2"/>
  <p:tag name="MMPROD_UIDATA" val="&lt;database version=&quot;10.0&quot;&gt;&lt;object type=&quot;1&quot; unique_id=&quot;10001&quot;&gt;&lt;object type=&quot;2&quot; unique_id=&quot;67714&quot;&gt;&lt;object type=&quot;3&quot; unique_id=&quot;67715&quot;&gt;&lt;property id=&quot;20148&quot; value=&quot;5&quot;/&gt;&lt;property id=&quot;20300&quot; value=&quot;Slide 1&quot;/&gt;&lt;property id=&quot;20307&quot; value=&quot;256&quot;/&gt;&lt;/object&gt;&lt;object type=&quot;3&quot; unique_id=&quot;67716&quot;&gt;&lt;property id=&quot;20148&quot; value=&quot;5&quot;/&gt;&lt;property id=&quot;20300&quot; value=&quot;Slide 2 - &amp;quot;BÀI 4: CÁC THAO TÁC VỚI TỆP&amp;quot;&quot;/&gt;&lt;property id=&quot;20307&quot; value=&quot;258&quot;/&gt;&lt;/object&gt;&lt;object type=&quot;3&quot; unique_id=&quot;67717&quot;&gt;&lt;property id=&quot;20148&quot; value=&quot;5&quot;/&gt;&lt;property id=&quot;20300&quot; value=&quot;Slide 3 - &amp;quot;1. Đổi tên (Rename) tệp&amp;quot;&quot;/&gt;&lt;property id=&quot;20307&quot; value=&quot;262&quot;/&gt;&lt;/object&gt;&lt;object type=&quot;3&quot; unique_id=&quot;67718&quot;&gt;&lt;property id=&quot;20148&quot; value=&quot;5&quot;/&gt;&lt;property id=&quot;20300&quot; value=&quot;Slide 4 - &amp;quot;2. Sao chép (Copy) tệp&amp;quot;&quot;/&gt;&lt;property id=&quot;20307&quot; value=&quot;267&quot;/&gt;&lt;/object&gt;&lt;object type=&quot;3&quot; unique_id=&quot;67719&quot;&gt;&lt;property id=&quot;20148&quot; value=&quot;5&quot;/&gt;&lt;property id=&quot;20300&quot; value=&quot;Slide 5 - &amp;quot;4. Xóa (Delete) tệp&amp;quot;&quot;/&gt;&lt;property id=&quot;20307&quot; value=&quot;263&quot;/&gt;&lt;/object&gt;&lt;object type=&quot;3&quot; unique_id=&quot;67720&quot;&gt;&lt;property id=&quot;20148&quot; value=&quot;5&quot;/&gt;&lt;property id=&quot;20300&quot; value=&quot;Slide 6 - &amp;quot;Thực hành&amp;quot;&quot;/&gt;&lt;property id=&quot;20307&quot; value=&quot;265&quot;/&gt;&lt;/object&gt;&lt;object type=&quot;3&quot; unique_id=&quot;67721&quot;&gt;&lt;property id=&quot;20148&quot; value=&quot;5&quot;/&gt;&lt;property id=&quot;20300&quot; value=&quot;Slide 7 - &amp;quot;Thực hành&amp;quot;&quot;/&gt;&lt;property id=&quot;20307&quot; value=&quot;266&quot;/&gt;&lt;/object&gt;&lt;object type=&quot;3&quot; unique_id=&quot;67722&quot;&gt;&lt;property id=&quot;20148&quot; value=&quot;5&quot;/&gt;&lt;property id=&quot;20300&quot; value=&quot;Slide 8 - &amp;quot;Mở rộng&amp;quot;&quot;/&gt;&lt;property id=&quot;20307&quot; value=&quot;269&quot;/&gt;&lt;/object&gt;&lt;object type=&quot;3&quot; unique_id=&quot;67723&quot;&gt;&lt;property id=&quot;20148&quot; value=&quot;5&quot;/&gt;&lt;property id=&quot;20300&quot; value=&quot;Slide 9 - &amp;quot;Mở rộng&amp;quot;&quot;/&gt;&lt;property id=&quot;20307&quot; value=&quot;270&quot;/&gt;&lt;/object&gt;&lt;object type=&quot;3&quot; unique_id=&quot;67724&quot;&gt;&lt;property id=&quot;20148&quot; value=&quot;5&quot;/&gt;&lt;property id=&quot;20300&quot; value=&quot;Slide 10 - &amp;quot;Ghi nhớ&amp;quot;&quot;/&gt;&lt;property id=&quot;20307&quot; value=&quot;268&quot;/&gt;&lt;/object&gt;&lt;/object&gt;&lt;object type=&quot;8&quot; unique_id=&quot;6773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1053</TotalTime>
  <Words>763</Words>
  <Application>Microsoft Office PowerPoint</Application>
  <PresentationFormat>On-screen Show (4:3)</PresentationFormat>
  <Paragraphs>78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BÀI 4: CÁC THAO TÁC VỚI TỆP</vt:lpstr>
      <vt:lpstr>1. Đổi tên tệp (Rename) </vt:lpstr>
      <vt:lpstr>PowerPoint Presentation</vt:lpstr>
      <vt:lpstr>2. Sao chép (Copy) tệp</vt:lpstr>
      <vt:lpstr>3. Xóa (Delete) tệp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3: THƯ ĐIỆN TỬ</dc:title>
  <dc:creator>User</dc:creator>
  <cp:lastModifiedBy>Mr.Chien</cp:lastModifiedBy>
  <cp:revision>114</cp:revision>
  <dcterms:created xsi:type="dcterms:W3CDTF">2017-09-12T01:40:07Z</dcterms:created>
  <dcterms:modified xsi:type="dcterms:W3CDTF">2021-10-05T02:18:39Z</dcterms:modified>
</cp:coreProperties>
</file>